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 b="def" i="def"/>
      <a:tcStyle>
        <a:tcBdr/>
        <a:fill>
          <a:solidFill>
            <a:srgbClr val="EDEC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 b="def" i="def"/>
      <a:tcStyle>
        <a:tcBdr/>
        <a:fill>
          <a:solidFill>
            <a:srgbClr val="FAEC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/>
          <p:cNvGrpSpPr/>
          <p:nvPr/>
        </p:nvGrpSpPr>
        <p:grpSpPr>
          <a:xfrm>
            <a:off x="752472" y="744535"/>
            <a:ext cx="10674353" cy="5349879"/>
            <a:chOff x="-1" y="-1"/>
            <a:chExt cx="10674352" cy="5349877"/>
          </a:xfrm>
        </p:grpSpPr>
        <p:sp>
          <p:nvSpPr>
            <p:cNvPr id="11" name="Freeform 6"/>
            <p:cNvSpPr/>
            <p:nvPr/>
          </p:nvSpPr>
          <p:spPr>
            <a:xfrm>
              <a:off x="7399265" y="941218"/>
              <a:ext cx="3275086" cy="440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12" name="Freeform 6"/>
            <p:cNvSpPr/>
            <p:nvPr/>
          </p:nvSpPr>
          <p:spPr>
            <a:xfrm rot="10800000">
              <a:off x="-2" y="-1"/>
              <a:ext cx="3275743" cy="440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</p:grpSp>
      <p:sp>
        <p:nvSpPr>
          <p:cNvPr id="14" name="Title Text"/>
          <p:cNvSpPr txBox="1"/>
          <p:nvPr>
            <p:ph type="title"/>
          </p:nvPr>
        </p:nvSpPr>
        <p:spPr>
          <a:xfrm>
            <a:off x="1915128" y="1788454"/>
            <a:ext cx="8361231" cy="2098227"/>
          </a:xfrm>
          <a:prstGeom prst="rect">
            <a:avLst/>
          </a:prstGeom>
        </p:spPr>
        <p:txBody>
          <a:bodyPr anchor="b"/>
          <a:lstStyle>
            <a:lvl1pPr algn="ctr">
              <a:defRPr cap="all" sz="72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679905" y="3956279"/>
            <a:ext cx="6831674" cy="108623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1153218" y="6523108"/>
            <a:ext cx="273608" cy="2649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ackground ShapeRectangle 4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95" name="Divider BarRectangle 5"/>
          <p:cNvSpPr/>
          <p:nvPr/>
        </p:nvSpPr>
        <p:spPr>
          <a:xfrm>
            <a:off x="5303837" y="0"/>
            <a:ext cx="228602" cy="6858000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6256020" y="685801"/>
            <a:ext cx="5212080" cy="517525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3"/>
          <p:cNvSpPr/>
          <p:nvPr>
            <p:ph type="body" sz="quarter" idx="21"/>
          </p:nvPr>
        </p:nvSpPr>
        <p:spPr>
          <a:xfrm>
            <a:off x="723898" y="2856344"/>
            <a:ext cx="3855723" cy="30110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1205606" y="6523108"/>
            <a:ext cx="273608" cy="2649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ackground ShapeRectangle 4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07" name="Divider BarRectangle 5"/>
          <p:cNvSpPr/>
          <p:nvPr/>
        </p:nvSpPr>
        <p:spPr>
          <a:xfrm>
            <a:off x="5303837" y="0"/>
            <a:ext cx="228602" cy="6858000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9" name="Picture Placeholder 2"/>
          <p:cNvSpPr/>
          <p:nvPr>
            <p:ph type="pic" idx="21"/>
          </p:nvPr>
        </p:nvSpPr>
        <p:spPr>
          <a:xfrm>
            <a:off x="5532120" y="0"/>
            <a:ext cx="665988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723900" y="2855966"/>
            <a:ext cx="3855721" cy="3011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205606" y="6523108"/>
            <a:ext cx="273608" cy="2649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ight Triangle 6"/>
          <p:cNvSpPr/>
          <p:nvPr/>
        </p:nvSpPr>
        <p:spPr>
          <a:xfrm rot="10800000">
            <a:off x="9071999" y="1"/>
            <a:ext cx="3120002" cy="312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19" name="Picture Placeholder 2"/>
          <p:cNvSpPr/>
          <p:nvPr>
            <p:ph type="pic" sz="quarter" idx="21"/>
          </p:nvPr>
        </p:nvSpPr>
        <p:spPr>
          <a:xfrm>
            <a:off x="7232791" y="382058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Picture Placeholder 2"/>
          <p:cNvSpPr/>
          <p:nvPr>
            <p:ph type="pic" sz="quarter" idx="22"/>
          </p:nvPr>
        </p:nvSpPr>
        <p:spPr>
          <a:xfrm>
            <a:off x="5680967" y="1969029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2"/>
          <p:cNvSpPr/>
          <p:nvPr>
            <p:ph type="pic" sz="quarter" idx="23"/>
          </p:nvPr>
        </p:nvSpPr>
        <p:spPr>
          <a:xfrm>
            <a:off x="7232791" y="3550410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Picture Placeholder 2"/>
          <p:cNvSpPr/>
          <p:nvPr>
            <p:ph type="pic" sz="quarter" idx="24"/>
          </p:nvPr>
        </p:nvSpPr>
        <p:spPr>
          <a:xfrm>
            <a:off x="8784618" y="1969029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3" name="Right Triangle 13"/>
          <p:cNvSpPr/>
          <p:nvPr/>
        </p:nvSpPr>
        <p:spPr>
          <a:xfrm>
            <a:off x="-2" y="3738000"/>
            <a:ext cx="3120003" cy="312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8463993" y="6223865"/>
            <a:ext cx="273607" cy="2649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Images and Contents Layou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2"/>
          <p:cNvSpPr/>
          <p:nvPr>
            <p:ph type="pic" sz="quarter" idx="21"/>
          </p:nvPr>
        </p:nvSpPr>
        <p:spPr>
          <a:xfrm>
            <a:off x="7232791" y="382058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2"/>
          <p:cNvSpPr/>
          <p:nvPr>
            <p:ph type="pic" sz="quarter" idx="22"/>
          </p:nvPr>
        </p:nvSpPr>
        <p:spPr>
          <a:xfrm>
            <a:off x="5680967" y="1969029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Picture Placeholder 2"/>
          <p:cNvSpPr/>
          <p:nvPr>
            <p:ph type="pic" sz="quarter" idx="23"/>
          </p:nvPr>
        </p:nvSpPr>
        <p:spPr>
          <a:xfrm>
            <a:off x="7232791" y="3550410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4" name="Picture Placeholder 2"/>
          <p:cNvSpPr/>
          <p:nvPr>
            <p:ph type="pic" sz="quarter" idx="24"/>
          </p:nvPr>
        </p:nvSpPr>
        <p:spPr>
          <a:xfrm>
            <a:off x="8784618" y="1969029"/>
            <a:ext cx="2880002" cy="288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8463993" y="6223865"/>
            <a:ext cx="273607" cy="2649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xfrm>
            <a:off x="1915128" y="1788454"/>
            <a:ext cx="8361231" cy="2098227"/>
          </a:xfrm>
          <a:prstGeom prst="rect">
            <a:avLst/>
          </a:prstGeom>
        </p:spPr>
        <p:txBody>
          <a:bodyPr anchor="b"/>
          <a:lstStyle>
            <a:lvl1pPr algn="ctr">
              <a:defRPr cap="all" sz="7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2679905" y="3956279"/>
            <a:ext cx="6831674" cy="108623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153218" y="6523108"/>
            <a:ext cx="273608" cy="2649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rop MarkFreeform 6"/>
          <p:cNvSpPr/>
          <p:nvPr/>
        </p:nvSpPr>
        <p:spPr>
          <a:xfrm>
            <a:off x="8151813" y="1685925"/>
            <a:ext cx="3275014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765025" y="1301360"/>
            <a:ext cx="9612973" cy="2852737"/>
          </a:xfrm>
          <a:prstGeom prst="rect">
            <a:avLst/>
          </a:prstGeom>
        </p:spPr>
        <p:txBody>
          <a:bodyPr anchor="b"/>
          <a:lstStyle>
            <a:lvl1pPr algn="r">
              <a:defRPr cap="all" sz="7200">
                <a:solidFill>
                  <a:srgbClr val="EFEDE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765025" y="4216327"/>
            <a:ext cx="9612973" cy="11433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153218" y="6523108"/>
            <a:ext cx="273608" cy="2649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371600" y="2340864"/>
            <a:ext cx="4443985" cy="8239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21"/>
          </p:nvPr>
        </p:nvSpPr>
        <p:spPr>
          <a:xfrm>
            <a:off x="6525014" y="2340864"/>
            <a:ext cx="4443986" cy="8239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796031" y="6523108"/>
            <a:ext cx="273608" cy="26497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titleStyle>
    <p:bodyStyle>
      <a:lvl1pPr marL="382588" marR="0" indent="-38258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914400" marR="0" indent="-38258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414109" marR="0" indent="-42509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871309" marR="0" indent="-42509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381647" marR="0" indent="-478234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8392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33649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8221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42793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android.com/studio" TargetMode="External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hyperlink" Target="https://react-redux.js.org/tutorials/quick-start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rew.sh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ntent Placeholder 2"/>
          <p:cNvSpPr txBox="1"/>
          <p:nvPr>
            <p:ph type="body" sz="half" idx="1"/>
          </p:nvPr>
        </p:nvSpPr>
        <p:spPr>
          <a:xfrm>
            <a:off x="1371600" y="1794942"/>
            <a:ext cx="9601200" cy="2720228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React Native คือ Cross-Platform Framework ที่ใช้ในการพัฒนา Native Mobile Application อย่าง Android และ iOS ที่พัฒนาโดยบริษัท Facebook Inc. React Native มีหลักการในการ Reuse Code ได้มากกว่า 70% ในการทำแอพที่รันได้ทั้งบน Android และ iOS โดยใช้ภาษาหลักภาษาเดียว คือภาษา ReactJS (ES6 / JSX) ซึ่งใกล้เคียงกับ Javascript / Typescript / XML ในการพัฒนาแอพ ซึ่งเมื่อทำเสร็จ แอพจะทำงานไวใกล้เคียงกับการเขียนด้วย ภาษา Native อย่าง Java และ Swift/Objective-C</a:t>
            </a:r>
          </a:p>
        </p:txBody>
      </p:sp>
      <p:pic>
        <p:nvPicPr>
          <p:cNvPr id="14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548722"/>
            <a:ext cx="6400800" cy="104140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ontent Placeholder 2"/>
          <p:cNvSpPr txBox="1"/>
          <p:nvPr/>
        </p:nvSpPr>
        <p:spPr>
          <a:xfrm>
            <a:off x="1371600" y="4252751"/>
            <a:ext cx="9601200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382586" indent="-382586" defTabSz="914400">
              <a:lnSpc>
                <a:spcPct val="94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อีกหนึ่งจุดเด่นของ React Native คือการประยุกต์ใช้แนวคิดแบบ Reactive Programming ที่ทำให้การพัฒนารองรับการทำงานแบบ Asynchronous และมี State ที่ซับซ้อนได้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7" name="การตั้งค่า XCode - ทำการเปิด XCode และทำการข้าไปที่ Preferences และไปที่ Tab Locations - ทำการคลิ๊กที่ Command Line Tools และเลือกเป็น XCode Version ล่าสุด"/>
          <p:cNvSpPr txBox="1"/>
          <p:nvPr>
            <p:ph type="body" sz="quarter" idx="1"/>
          </p:nvPr>
        </p:nvSpPr>
        <p:spPr>
          <a:xfrm>
            <a:off x="878471" y="1036251"/>
            <a:ext cx="10435057" cy="157864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การตั้งค่า XCode</a:t>
            </a:r>
            <a:br/>
            <a:r>
              <a:t>- ทำการเปิด XCode และทำการข้าไปที่ Preferences และไปที่ Tab Locations</a:t>
            </a:r>
            <a:br/>
            <a:r>
              <a:t>- ทำการคลิ๊กที่ Command Line Tools และเลือกเป็น XCode Version ล่าสุด</a:t>
            </a:r>
          </a:p>
        </p:txBody>
      </p:sp>
      <p:pic>
        <p:nvPicPr>
          <p:cNvPr id="178" name="Screen Shot 2564-06-19 at 14.55.49.png" descr="Screen Shot 2564-06-19 at 14.5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889" y="2133034"/>
            <a:ext cx="7166055" cy="50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angle"/>
          <p:cNvSpPr/>
          <p:nvPr/>
        </p:nvSpPr>
        <p:spPr>
          <a:xfrm>
            <a:off x="1754968" y="4449343"/>
            <a:ext cx="2936638" cy="595509"/>
          </a:xfrm>
          <a:prstGeom prst="rect">
            <a:avLst/>
          </a:prstGeom>
          <a:ln w="25400">
            <a:solidFill>
              <a:srgbClr val="CC15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82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NodeJS </a:t>
            </a:r>
            <a:br/>
            <a:r>
              <a:t>- เข้าไปที่เว็บ </a:t>
            </a:r>
            <a:r>
              <a:rPr>
                <a:solidFill>
                  <a:srgbClr val="5893E5"/>
                </a:solidFill>
              </a:rPr>
              <a:t>https://nodejs.org/en/</a:t>
            </a:r>
            <a:r>
              <a:t> แล้วดาวน์โหลดไฟล์ current version</a:t>
            </a:r>
            <a:br/>
            <a:r>
              <a:t>- หลังจากทำการติดตั้งเสร็จให้ ทำการเปิด terminal และพิมพ์คำสั่ง node -v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Java JDK current version</a:t>
            </a:r>
            <a:br/>
            <a:r>
              <a:t>- หลังจากที่ติดตั้ง Java Jdk มาแล้ว มา set path </a:t>
            </a:r>
            <a:br/>
            <a:r>
              <a:t>java jdk ให้ไปที่ This PC ให้คลิกขวาแล้วเลือก </a:t>
            </a:r>
            <a:br/>
            <a:r>
              <a:t>properties</a:t>
            </a:r>
            <a:br/>
            <a:r>
              <a:t>- ต่อมาให้เข้า Advanced system settings </a:t>
            </a:r>
            <a:br/>
            <a:r>
              <a:t>แล้วให้เลือกที่ Advanced แล้วไปที่ </a:t>
            </a:r>
            <a:br/>
            <a:r>
              <a:t>Environment Variables</a:t>
            </a:r>
            <a:br/>
          </a:p>
        </p:txBody>
      </p:sp>
      <p:pic>
        <p:nvPicPr>
          <p:cNvPr id="183" name="Screen Shot 2564-06-19 at 15.10.01.png" descr="Screen Shot 2564-06-19 at 15.1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324" y="2611517"/>
            <a:ext cx="6264457" cy="4124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86" name="- ให้ไปที่ User variables for Your_ComputerName เลือกที่ New ตรง Variable name ให้ชื่อ JAVA_HOME ส่วน Variable value ให้ใส่ Path ที่เราติดตั้งไป จะอยู่ที่ C:\Program Files\Java\jdk1.8.0_162 กด OK แล้วกดปิดโปรแกรม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การตั้งค่า </a:t>
            </a:r>
            <a:r>
              <a:rPr>
                <a:latin typeface="TH Niramit AS"/>
                <a:ea typeface="TH Niramit AS"/>
                <a:cs typeface="TH Niramit AS"/>
                <a:sym typeface="TH Niramit AS"/>
              </a:rPr>
              <a:t>JAVA HOME</a:t>
            </a:r>
            <a:br/>
            <a:r>
              <a:t>-</a:t>
            </a:r>
            <a:r>
              <a:rPr>
                <a:latin typeface="TH Niramit AS"/>
                <a:ea typeface="TH Niramit AS"/>
                <a:cs typeface="TH Niramit AS"/>
                <a:sym typeface="TH Niramit AS"/>
              </a:rPr>
              <a:t> ให้ไปที่ User variables for Your_ComputerName เลือกที่ New ตรง Variable name ให้ชื่อ JAVA_HOME ส่วน Variable value ให้ใส่ Path ที่เราติดตั้งไป จะอยู่ที่ C:\Program Files\Java\jdk1.8.0_162 กด OK แล้วกดปิดโปรแกรม</a:t>
            </a:r>
            <a:br>
              <a:rPr>
                <a:latin typeface="TH Niramit AS"/>
                <a:ea typeface="TH Niramit AS"/>
                <a:cs typeface="TH Niramit AS"/>
                <a:sym typeface="TH Niramit AS"/>
              </a:rPr>
            </a:br>
            <a:br>
              <a:rPr>
                <a:latin typeface="TH Niramit AS"/>
                <a:ea typeface="TH Niramit AS"/>
                <a:cs typeface="TH Niramit AS"/>
                <a:sym typeface="TH Niramit AS"/>
              </a:rPr>
            </a:br>
            <a:r>
              <a:rPr>
                <a:solidFill>
                  <a:srgbClr val="991D15"/>
                </a:solidFill>
              </a:rPr>
              <a:t>***</a:t>
            </a:r>
            <a: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  <a:t>เมื่อตั้งค่าเรียบร้อย ให้ทำการทดสอบ</a:t>
            </a:r>
            <a:b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</a:br>
            <a: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  <a:t>โดยการเปิด Command Prompt </a:t>
            </a:r>
            <a:b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</a:br>
            <a: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  <a:t>แล้วพิมพ์ </a:t>
            </a:r>
            <a:b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</a:br>
            <a: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  <a:t>  - java -version </a:t>
            </a:r>
            <a:b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</a:br>
            <a: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  <a:t>  - javac -version</a:t>
            </a:r>
            <a:br>
              <a:rPr>
                <a:solidFill>
                  <a:srgbClr val="991D15"/>
                </a:solidFill>
                <a:latin typeface="TH Niramit AS"/>
                <a:ea typeface="TH Niramit AS"/>
                <a:cs typeface="TH Niramit AS"/>
                <a:sym typeface="TH Niramit AS"/>
              </a:rPr>
            </a:br>
          </a:p>
        </p:txBody>
      </p:sp>
      <p:pic>
        <p:nvPicPr>
          <p:cNvPr id="187" name="Screen Shot 2564-06-19 at 15.12.48.png" descr="Screen Shot 2564-06-19 at 15.1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0110" y="2209351"/>
            <a:ext cx="6880922" cy="3082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564-06-28 at 13.24.21.png" descr="Screen Shot 2564-06-28 at 13.24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720" y="4849141"/>
            <a:ext cx="7577119" cy="1773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91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Android Studio และทำการ Download AndroidSDK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Download และติดตั้ง Android Studio จาก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https://developer.android.com/studio</a:t>
            </a:r>
            <a:br>
              <a:rPr u="sng">
                <a:solidFill>
                  <a:srgbClr val="3061C4"/>
                </a:solidFill>
              </a:rPr>
            </a:br>
            <a:r>
              <a:rPr>
                <a:solidFill>
                  <a:srgbClr val="000000"/>
                </a:solidFill>
              </a:rPr>
              <a:t> -</a:t>
            </a:r>
            <a:r>
              <a:rPr sz="2700">
                <a:solidFill>
                  <a:srgbClr val="000000"/>
                </a:solidFill>
              </a:rPr>
              <a:t> </a:t>
            </a:r>
            <a:r>
              <a:rPr sz="2300">
                <a:solidFill>
                  <a:srgbClr val="000000"/>
                </a:solidFill>
              </a:rPr>
              <a:t>หลังจาก Donwload มาแล้ว ก็ทำการติดตั้งเลย ระหว่างการติดตั้ง จะมีถามด้วย ว่าให้ ติดตั้งตัว IDE ไว้ที่ไหน และตัว Android SDK ไว้ที่่ไหน ตรงส่วนนี้ก็ใช้ Default ไปก็ได้ หรือจะเลือก Path ที่ต้องการก็ได้ แต่ต้องแน่ใจว่ามี Permission ในการ access read/write ไม่งั้นจะมี Error เวลาเปิด Android Studio</a:t>
            </a:r>
            <a:br/>
          </a:p>
        </p:txBody>
      </p:sp>
      <p:pic>
        <p:nvPicPr>
          <p:cNvPr id="192" name="Screen Shot 2564-06-28 at 13.29.01.png" descr="Screen Shot 2564-06-28 at 13.29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051" y="2500604"/>
            <a:ext cx="5522422" cy="427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95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เมื่อทำการติดตั้ง Android Studio เสร็จแล้ว ต่อมาก็เปิดโปรแกรมเลย โปรแกรมจะถามว่าจะให้ Import ไฟล์คอนฟิคต่างๆ ของเวอร์ชันเก่าไว้มั้ย ถ้าเพิ่งติดตั้ง ก็ไม่ต้อง ให้ คลิก OK</a:t>
            </a:r>
            <a:br/>
          </a:p>
        </p:txBody>
      </p:sp>
      <p:pic>
        <p:nvPicPr>
          <p:cNvPr id="196" name="Screen Shot 2564-06-28 at 13.32.51.png" descr="Screen Shot 2564-06-28 at 13.3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591" y="2500705"/>
            <a:ext cx="5810818" cy="2499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99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ทำการเลือก เป็น </a:t>
            </a:r>
            <a:r>
              <a:rPr b="1"/>
              <a:t>Standart </a:t>
            </a:r>
            <a:r>
              <a:t>และทำการ คลิก </a:t>
            </a:r>
            <a:r>
              <a:rPr b="1"/>
              <a:t>Next</a:t>
            </a:r>
            <a:br/>
          </a:p>
        </p:txBody>
      </p:sp>
      <p:pic>
        <p:nvPicPr>
          <p:cNvPr id="200" name="Screen Shot 2564-06-28 at 13.37.14.png" descr="Screen Shot 2564-06-28 at 13.3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360" y="1559577"/>
            <a:ext cx="6253214" cy="468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03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ทำการเลือก เป็น </a:t>
            </a:r>
            <a:r>
              <a:rPr b="1"/>
              <a:t>Theme </a:t>
            </a:r>
            <a:r>
              <a:t>และทำการ คลิก </a:t>
            </a:r>
            <a:r>
              <a:rPr b="1"/>
              <a:t>Next</a:t>
            </a:r>
            <a:br/>
          </a:p>
        </p:txBody>
      </p:sp>
      <p:pic>
        <p:nvPicPr>
          <p:cNvPr id="204" name="Screen Shot 2564-06-28 at 13.37.24.png" descr="Screen Shot 2564-06-28 at 13.3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944" y="1653499"/>
            <a:ext cx="6244112" cy="4707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07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หลังจากทำตามขั้นตอน มาจนถึงขั้นนี้ โปรแกรม Android Studio จะทำการ แจ้งเตือนในส่วนของการ Download Android SDK หลังจาก ทำการ คลิก </a:t>
            </a:r>
            <a:r>
              <a:rPr b="1"/>
              <a:t>Finish</a:t>
            </a:r>
            <a:r>
              <a:t> หลังจากทำการ Download เสร็จให้ คลิก </a:t>
            </a:r>
            <a:r>
              <a:rPr b="1"/>
              <a:t>Finish </a:t>
            </a:r>
            <a:r>
              <a:t>อีกครั้ง</a:t>
            </a:r>
            <a:br/>
          </a:p>
        </p:txBody>
      </p:sp>
      <p:pic>
        <p:nvPicPr>
          <p:cNvPr id="208" name="Screen Shot 2564-06-28 at 13.39.41.png" descr="Screen Shot 2564-06-28 at 13.3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1257" y="1967860"/>
            <a:ext cx="6153420" cy="4632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11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 Download SDK Tools เพิ่มเติม สำหรับการพัฒนา Android Application</a:t>
            </a:r>
            <a:br/>
            <a:r>
              <a:t>- ทำการเปิดโปรแกรม Android Studio และ คลิกที่ SDK Manager</a:t>
            </a:r>
            <a:br/>
          </a:p>
        </p:txBody>
      </p:sp>
      <p:pic>
        <p:nvPicPr>
          <p:cNvPr id="212" name="Screen Shot 2564-06-28 at 13.41.54.png" descr="Screen Shot 2564-06-28 at 13.4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6525" y="1855889"/>
            <a:ext cx="4942884" cy="4678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1149890" y="45479"/>
            <a:ext cx="5669964" cy="630434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15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หลังจากทำการ คลิกที่ SDL Manager แล้วให้ ทำการ คลิกที่ Tab SDK Tools และทำการ Check ตามภาพ ทำการ กด OK เพื่อทำการ Download</a:t>
            </a:r>
            <a:br/>
          </a:p>
        </p:txBody>
      </p:sp>
      <p:pic>
        <p:nvPicPr>
          <p:cNvPr id="216" name="Screen Shot 2564-06-28 at 13.45.11.png" descr="Screen Shot 2564-06-28 at 13.45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690" y="1810013"/>
            <a:ext cx="7589675" cy="4684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React Native ต้องรู้อะไรบ้าง?</a:t>
            </a:r>
            <a:br/>
          </a:p>
        </p:txBody>
      </p:sp>
      <p:sp>
        <p:nvSpPr>
          <p:cNvPr id="149" name="Content Placeholder 2"/>
          <p:cNvSpPr txBox="1"/>
          <p:nvPr>
            <p:ph type="body" sz="half" idx="1"/>
          </p:nvPr>
        </p:nvSpPr>
        <p:spPr>
          <a:xfrm>
            <a:off x="1039076" y="2285999"/>
            <a:ext cx="10266248" cy="3189779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มีความรู้เบื้องต้นในการพัฒนา Application ทั้งระบบ Android และ iOS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รู้และเข้าใช้ในโครงสร้างของการทำงานบนโปรแกรม Android Studio และ XCode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สามารถอ่าน Error Code เบื้องต้นบน Android Studio และ Xcode ได้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สามารถเขียน CSS / StyleSheet เบื้องต้นได้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มีความรู้เบื้องต้นในการเขียน Javascript / Typescript / XML / Swift/Objective-C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19" name="ตั้งค่า Android SDK -  ไป This PC ให้คลิกขวาแล้วเลือก Properties ให้เข้า Advanced system settings แล้วให้เลือกที่ Advanced แล้วไปที่ Environment Variables -  ให้ไปที่ User variables for Your_ComputerName เลือกที่ New ตรง Variable name ให้ชื่อ ANDROID_HOM"/>
          <p:cNvSpPr txBox="1"/>
          <p:nvPr>
            <p:ph type="body" idx="1"/>
          </p:nvPr>
        </p:nvSpPr>
        <p:spPr>
          <a:xfrm>
            <a:off x="794067" y="919443"/>
            <a:ext cx="10807800" cy="5662336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การตั้งค่า Android SDK</a:t>
            </a:r>
            <a:br/>
            <a:r>
              <a:t>-  ไป This PC ให้คลิกขวาแล้วเลือก Properties ให้เข้า Advanced system settings แล้วให้เลือกที่ Advanced แล้วไปที่ Environment Variables</a:t>
            </a:r>
            <a:br/>
            <a:r>
              <a:t>-  ให้ไปที่ User variables for Your_ComputerName เลือกที่ New ตรง Variable name ให้ชื่อ ANDROID_HOME ส่วน Variable value ให้ใส่ Path ที่เราติดตั้งไป </a:t>
            </a:r>
            <a:br/>
            <a:r>
              <a:rPr b="1"/>
              <a:t>C:\Users\React\AppData\Local\Android\Sdk </a:t>
            </a:r>
            <a:r>
              <a:t>แล้วกด OK แล้วกด</a:t>
            </a:r>
            <a:br/>
            <a:br/>
            <a:r>
              <a:rPr sz="2300"/>
              <a:t> </a:t>
            </a:r>
            <a:r>
              <a:rPr sz="2300">
                <a:solidFill>
                  <a:srgbClr val="A60004"/>
                </a:solidFill>
              </a:rPr>
              <a:t>***ถ้าไม่ทราบว่า Andriod SDK ติดตั้งไว้</a:t>
            </a:r>
            <a:br>
              <a:rPr sz="2300">
                <a:solidFill>
                  <a:srgbClr val="A60004"/>
                </a:solidFill>
              </a:rPr>
            </a:br>
            <a:r>
              <a:rPr sz="2300">
                <a:solidFill>
                  <a:srgbClr val="A60004"/>
                </a:solidFill>
              </a:rPr>
              <a:t>ที่ไหนให้เราเปิดโปรแกรม Android Studio</a:t>
            </a:r>
            <a:br>
              <a:rPr sz="2300">
                <a:solidFill>
                  <a:srgbClr val="A60004"/>
                </a:solidFill>
              </a:rPr>
            </a:br>
            <a:r>
              <a:rPr sz="2300">
                <a:solidFill>
                  <a:srgbClr val="A60004"/>
                </a:solidFill>
              </a:rPr>
              <a:t> ขึ้นมาให้ไปที่ Configure เลือก </a:t>
            </a:r>
            <a:br>
              <a:rPr sz="2300">
                <a:solidFill>
                  <a:srgbClr val="A60004"/>
                </a:solidFill>
              </a:rPr>
            </a:br>
            <a:r>
              <a:rPr sz="2300">
                <a:solidFill>
                  <a:srgbClr val="A60004"/>
                </a:solidFill>
              </a:rPr>
              <a:t>SDK Manager เมื่อทำการเปิดขึ้นมาแล้ว</a:t>
            </a:r>
            <a:br>
              <a:rPr sz="2300">
                <a:solidFill>
                  <a:srgbClr val="A60004"/>
                </a:solidFill>
              </a:rPr>
            </a:br>
            <a:r>
              <a:rPr sz="2300">
                <a:solidFill>
                  <a:srgbClr val="A60004"/>
                </a:solidFill>
              </a:rPr>
              <a:t>Path File จะแสดงอยู่ที่ Android SDK Location</a:t>
            </a:r>
          </a:p>
        </p:txBody>
      </p:sp>
      <p:pic>
        <p:nvPicPr>
          <p:cNvPr id="220" name="Screen Shot 2564-06-19 at 15.18.36.png" descr="Screen Shot 2564-06-19 at 15.1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7063" y="3289156"/>
            <a:ext cx="7146698" cy="3178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223" name="อีกจุดหนึ่งสำคัญที่ทำให้ไม่สามารถ Run App ได้นั้น คือของ Region ครับ ให้ไปที่ Control Panel -&gt; Clock, Language and Region -&gt; Region ให้เลือกภาษาเป็น Enlish ( United States) (อาจจะใช้ไม่ได้ทุกเครื่องแต่ถ้า Run App ไม่ได้ก็กลับมาลองได้ครับ ผมรับรองมัน Work"/>
          <p:cNvSpPr txBox="1"/>
          <p:nvPr>
            <p:ph type="body" idx="1"/>
          </p:nvPr>
        </p:nvSpPr>
        <p:spPr>
          <a:xfrm>
            <a:off x="692100" y="993142"/>
            <a:ext cx="10807800" cy="5575771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solidFill>
                  <a:srgbClr val="D02B30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อีกจุดหนึ่งสำคัญที่ทำให้ไม่สามารถ Run App ได้นั้น คือของ Region ครับ ให้ไปที่ Control Panel -&gt; Clock, Language and Region -&gt; Region ให้เลือกภาษาเป็น Enlish ( United States) (อาจจะใช้ไม่ได้ทุกเครื่องแต่ถ้า Run App ไม่ได้ก็กลับมาลองได้ครับ ผมรับรองมัน Work แน่นอน )</a:t>
            </a:r>
          </a:p>
          <a:p>
            <a: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React Native CLI </a:t>
            </a:r>
            <a:br/>
            <a:r>
              <a:t>- เปิด Command-line(cmd) และทำการ พิมพ์ คำสั่ง </a:t>
            </a:r>
            <a:r>
              <a:rPr>
                <a:solidFill>
                  <a:srgbClr val="000000"/>
                </a:solidFill>
              </a:rPr>
              <a:t>npm install -g react-native-cli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- เมื่อคำสั่ง ทำการ Install เสร็จแล้ว ให้ทำการ ตรวจสอบ โดย พิมพ์ react-native -v</a:t>
            </a:r>
          </a:p>
        </p:txBody>
      </p:sp>
      <p:pic>
        <p:nvPicPr>
          <p:cNvPr id="224" name="Screen Shot 2564-06-28 at 13.50.56.png" descr="Screen Shot 2564-06-28 at 13.5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0" y="4231643"/>
            <a:ext cx="7239001" cy="157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Application ด้วย React Native</a:t>
            </a:r>
          </a:p>
        </p:txBody>
      </p:sp>
      <p:sp>
        <p:nvSpPr>
          <p:cNvPr id="227" name="ทำการเปิ terminal ทำการไปยัง Parth Folder ที่จะทำการวาง Project - พิมพ์คำสั่ง react-native init &lt;projectname&gt; กด Enter"/>
          <p:cNvSpPr txBox="1"/>
          <p:nvPr>
            <p:ph type="body" sz="quarter" idx="1"/>
          </p:nvPr>
        </p:nvSpPr>
        <p:spPr>
          <a:xfrm>
            <a:off x="692100" y="993141"/>
            <a:ext cx="10807800" cy="957220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ทำการเปิด terminal(MacOS) หรือ cmd(Windows) ทำการไปยัง Parth Folder ที่จะทำการวาง Project</a:t>
            </a:r>
            <a:br/>
            <a:r>
              <a:t>- พิมพ์คำสั่ง react-native init &lt;projectname&gt; กด Enter</a:t>
            </a:r>
          </a:p>
        </p:txBody>
      </p:sp>
      <p:pic>
        <p:nvPicPr>
          <p:cNvPr id="228" name="Screen Shot 2564-06-19 at 15.36.17.png" descr="Screen Shot 2564-06-19 at 15.3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655" y="1643109"/>
            <a:ext cx="6052084" cy="4161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564-06-19 at 15.38.19.png" descr="Screen Shot 2564-06-19 at 15.3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026" y="2055821"/>
            <a:ext cx="5785603" cy="3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หลังจากทำการสร้าง Project เสร็จแล้ว ให้ทำการ…"/>
          <p:cNvSpPr txBox="1"/>
          <p:nvPr/>
        </p:nvSpPr>
        <p:spPr>
          <a:xfrm>
            <a:off x="692100" y="5668453"/>
            <a:ext cx="10807800" cy="95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44329" indent="-344329" defTabSz="822958">
              <a:lnSpc>
                <a:spcPct val="94000"/>
              </a:lnSpc>
              <a:spcBef>
                <a:spcPts val="900"/>
              </a:spcBef>
              <a:buSzPct val="100000"/>
              <a:buFont typeface="Arial"/>
              <a:buChar char="•"/>
              <a:defRPr sz="25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หลังจากทำการสร้าง Project เสร็จแล้ว ให้ทำการ</a:t>
            </a:r>
          </a:p>
          <a:p>
            <a:pPr defTabSz="822958">
              <a:lnSpc>
                <a:spcPct val="94000"/>
              </a:lnSpc>
              <a:spcBef>
                <a:spcPts val="900"/>
              </a:spcBef>
              <a:defRPr sz="25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VSCode และทำการคลิ๊กที่ Open Folder และไปยัง Folder Project จากนั้น คลิ๊กที่ Project ที่ทำการสร้าง และกด open</a:t>
            </a:r>
          </a:p>
        </p:txBody>
      </p:sp>
      <p:pic>
        <p:nvPicPr>
          <p:cNvPr id="231" name="Screen Shot 2564-06-19 at 15.44.19.png" descr="Screen Shot 2564-06-19 at 15.44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5116" y="2733562"/>
            <a:ext cx="5493502" cy="327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Application ด้วย React Native</a:t>
            </a:r>
          </a:p>
        </p:txBody>
      </p:sp>
      <p:sp>
        <p:nvSpPr>
          <p:cNvPr id="234" name="เปิด Project ด้วย VSCode และไปที่ Tab Terminal และคลิ๊กที่ New Terminal"/>
          <p:cNvSpPr txBox="1"/>
          <p:nvPr>
            <p:ph type="body" sz="quarter" idx="1"/>
          </p:nvPr>
        </p:nvSpPr>
        <p:spPr>
          <a:xfrm>
            <a:off x="692101" y="993142"/>
            <a:ext cx="11196302" cy="1241716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Project ด้วย VSCode และไปที่ Tab Terminal และคลิ๊กที่ New Terminal</a:t>
            </a:r>
          </a:p>
        </p:txBody>
      </p:sp>
      <p:pic>
        <p:nvPicPr>
          <p:cNvPr id="235" name="Screen Shot 2564-06-19 at 16.10.45.png" descr="Screen Shot 2564-06-19 at 16.10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2" y="1327150"/>
            <a:ext cx="3975103" cy="420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564-06-19 at 16.10.25.png" descr="Screen Shot 2564-06-19 at 16.1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8526" y="1815906"/>
            <a:ext cx="8665437" cy="500391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"/>
          <p:cNvSpPr/>
          <p:nvPr/>
        </p:nvSpPr>
        <p:spPr>
          <a:xfrm>
            <a:off x="5166807" y="5199320"/>
            <a:ext cx="6834890" cy="1489172"/>
          </a:xfrm>
          <a:prstGeom prst="rect">
            <a:avLst/>
          </a:prstGeom>
          <a:ln w="34925">
            <a:solidFill>
              <a:srgbClr val="FF3421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Xcode</a:t>
            </a:r>
          </a:p>
        </p:txBody>
      </p:sp>
      <p:sp>
        <p:nvSpPr>
          <p:cNvPr id="240" name="เปิด Xcode คลิ๊กที่ Open a project or file ทำการเปิด Folder project และ คลิ๊กที่ Folder iOS และ กด Open - หมายเหตุ ก่อนที่จะทำการ run project บน Xcode ให้ทำ run คำสั่ง npx pod-install ios ใน terminal ของ VSCode หลังจาก Run npx pod-install ios คำสั่งเสร็จ"/>
          <p:cNvSpPr txBox="1"/>
          <p:nvPr>
            <p:ph type="body" sz="quarter" idx="1"/>
          </p:nvPr>
        </p:nvSpPr>
        <p:spPr>
          <a:xfrm>
            <a:off x="692100" y="993141"/>
            <a:ext cx="10807800" cy="1440381"/>
          </a:xfrm>
          <a:prstGeom prst="rect">
            <a:avLst/>
          </a:prstGeom>
        </p:spPr>
        <p:txBody>
          <a:bodyPr/>
          <a:lstStyle/>
          <a:p>
            <a:pPr marL="374936" indent="-374936" defTabSz="896111">
              <a:spcBef>
                <a:spcPts val="900"/>
              </a:spcBef>
              <a:buFont typeface="Arial"/>
              <a:buChar char="•"/>
              <a:defRPr sz="27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XCode คลิ๊กที่ Open a project or file ทำการเปิด Folder project และ คลิ๊กที่ Folder iOS และ กด Open</a:t>
            </a:r>
            <a:br/>
            <a:r>
              <a:rPr>
                <a:solidFill>
                  <a:srgbClr val="EB2D1F"/>
                </a:solidFill>
              </a:rPr>
              <a:t>- หมายเหตุ ก่อนที่จะทำการ run project บน Xcode ให้ทำ run คำสั่ง npx pod-install ios ใน terminal ของ VSCode หลังจาก Run npx pod-install ios คำสั่งเสร็จแล้ว ให้ทำการ พิมพ์</a:t>
            </a:r>
            <a:br>
              <a:rPr>
                <a:solidFill>
                  <a:srgbClr val="EB2D1F"/>
                </a:solidFill>
              </a:rPr>
            </a:br>
            <a:r>
              <a:rPr>
                <a:solidFill>
                  <a:srgbClr val="EB2D1F"/>
                </a:solidFill>
              </a:rPr>
              <a:t>คำสั่ง npm run start ใน terminal และทำการเปิด Xcode เพื่อทำการ compile code พร้อมเปิด emulator</a:t>
            </a:r>
          </a:p>
        </p:txBody>
      </p:sp>
      <p:pic>
        <p:nvPicPr>
          <p:cNvPr id="241" name="Screen Shot 2564-06-19 at 16.03.48.png" descr="Screen Shot 2564-06-19 at 16.0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865" y="2538979"/>
            <a:ext cx="6263432" cy="191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564-06-19 at 16.04.15.png" descr="Screen Shot 2564-06-19 at 16.04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6951" y="2538979"/>
            <a:ext cx="5750717" cy="414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เปิด Xcode เพื่อทำการ Run"/>
          <p:cNvSpPr txBox="1"/>
          <p:nvPr>
            <p:ph type="body" sz="quarter" idx="1"/>
          </p:nvPr>
        </p:nvSpPr>
        <p:spPr>
          <a:xfrm>
            <a:off x="692100" y="993141"/>
            <a:ext cx="10807800" cy="630435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XCode เพื่อทำการ Run</a:t>
            </a:r>
          </a:p>
        </p:txBody>
      </p:sp>
      <p:pic>
        <p:nvPicPr>
          <p:cNvPr id="245" name="Screen Shot 2564-06-19 at 16.06.00.png" descr="Screen Shot 2564-06-19 at 16.0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252" y="1563135"/>
            <a:ext cx="7642884" cy="344459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Xcode</a:t>
            </a:r>
          </a:p>
        </p:txBody>
      </p:sp>
      <p:pic>
        <p:nvPicPr>
          <p:cNvPr id="247" name="Screen Shot 2564-06-19 at 16.08.34.png" descr="Screen Shot 2564-06-19 at 16.0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1540" y="-2"/>
            <a:ext cx="362754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50" name="เปิด Android Studio คลิ๊กที่ Open an Existing Project ทำการเปิด Folder project และ คลิ๊กที่ Folder Android และ กด Open  หลังจากทำการเปิด Project ขึ้นมาแล้ว ให้ทำการ กดที่ ปุ่ม Sync ภานใน Android Studio - หมายเหตุ ก่อนที่จะทำการ run project ให้ทำการ พิมพ์"/>
          <p:cNvSpPr txBox="1"/>
          <p:nvPr>
            <p:ph type="body" sz="quarter" idx="1"/>
          </p:nvPr>
        </p:nvSpPr>
        <p:spPr>
          <a:xfrm>
            <a:off x="692101" y="993141"/>
            <a:ext cx="11163405" cy="1308365"/>
          </a:xfrm>
          <a:prstGeom prst="rect">
            <a:avLst/>
          </a:prstGeom>
        </p:spPr>
        <p:txBody>
          <a:bodyPr/>
          <a:lstStyle/>
          <a:p>
            <a:pPr marL="340503" indent="-340503" defTabSz="813816">
              <a:spcBef>
                <a:spcPts val="800"/>
              </a:spcBef>
              <a:buFont typeface="Arial"/>
              <a:buChar char="•"/>
              <a:defRPr sz="24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Android Studio คลิ๊กที่ Open an Existing Project ทำการเปิด Folder project และ คลิ๊กที่ Folder Android และ กด Open </a:t>
            </a:r>
            <a:br/>
            <a:r>
              <a:t>หลังจากทำการเปิด Project ขึ้นมาแล้ว ให้ทำการ กดที่ ปุ่ม Sync ภานใน Android Studio</a:t>
            </a:r>
            <a:br/>
            <a:r>
              <a:rPr>
                <a:solidFill>
                  <a:srgbClr val="EB2D1F"/>
                </a:solidFill>
              </a:rPr>
              <a:t>- หมายเหตุ ก่อนที่จะทำการ run project ให้ทำการ พิมพ์ คำสั่ง npm run start ใน terminal</a:t>
            </a:r>
          </a:p>
        </p:txBody>
      </p:sp>
      <p:pic>
        <p:nvPicPr>
          <p:cNvPr id="251" name="Screen Shot 2564-06-19 at 16.18.33.png" descr="Screen Shot 2564-06-19 at 16.1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993" y="2087212"/>
            <a:ext cx="9633620" cy="462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54" name="ทำการเปิด Emulator Android (Virtual device) โดยไปที่ มุมขวาบนดังภาพ"/>
          <p:cNvSpPr txBox="1"/>
          <p:nvPr>
            <p:ph type="body" sz="quarter" idx="1"/>
          </p:nvPr>
        </p:nvSpPr>
        <p:spPr>
          <a:xfrm>
            <a:off x="692101" y="993141"/>
            <a:ext cx="11163405" cy="630435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ทำการเปิด Emulator Android (Virtual device) โดยไปที่ มุมขวาบนดังภาพ</a:t>
            </a:r>
          </a:p>
        </p:txBody>
      </p:sp>
      <p:pic>
        <p:nvPicPr>
          <p:cNvPr id="255" name="Screen Shot 2564-06-19 at 16.21.48.png" descr="Screen Shot 2564-06-19 at 16.2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653" y="1588753"/>
            <a:ext cx="9542300" cy="5026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58" name="หลังจากทำการสร้าง Emulator Android (Virtual device) แล้วให้ทำการ Run Emulator ตามภาพ"/>
          <p:cNvSpPr txBox="1"/>
          <p:nvPr>
            <p:ph type="body" sz="quarter" idx="1"/>
          </p:nvPr>
        </p:nvSpPr>
        <p:spPr>
          <a:xfrm>
            <a:off x="692101" y="993141"/>
            <a:ext cx="11163405" cy="630435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หลังจากทำการสร้าง Emulator Android (Virtual device) แล้วให้ทำการ Run Emulator ตามภาพ</a:t>
            </a:r>
          </a:p>
        </p:txBody>
      </p:sp>
      <p:pic>
        <p:nvPicPr>
          <p:cNvPr id="259" name="Screen Shot 2564-06-19 at 16.25.00.png" descr="Screen Shot 2564-06-19 at 16.2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910" y="2248243"/>
            <a:ext cx="9970180" cy="2361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62" name="ทำการเปิด New Terminal ภายใน VSCode และทำการ  พิมพ์คำสั่ง npm run android"/>
          <p:cNvSpPr txBox="1"/>
          <p:nvPr>
            <p:ph type="body" sz="quarter" idx="1"/>
          </p:nvPr>
        </p:nvSpPr>
        <p:spPr>
          <a:xfrm>
            <a:off x="692101" y="993141"/>
            <a:ext cx="7699782" cy="1237509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ทำการเปิด New Terminal ภายใน VSCode และทำการ </a:t>
            </a:r>
            <a:br/>
            <a:r>
              <a:t>พิมพ์คำสั่ง npm run android</a:t>
            </a:r>
          </a:p>
        </p:txBody>
      </p:sp>
      <p:pic>
        <p:nvPicPr>
          <p:cNvPr id="263" name="Screen Shot 2564-06-19 at 16.28.36.png" descr="Screen Shot 2564-06-19 at 16.2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67" y="1927816"/>
            <a:ext cx="7838041" cy="211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564-06-19 at 16.29.25.png" descr="Screen Shot 2564-06-19 at 16.29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817" y="4098602"/>
            <a:ext cx="7835742" cy="2242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564-06-19 at 16.29.56.png" descr="Screen Shot 2564-06-19 at 16.29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5904" y="135132"/>
            <a:ext cx="3584612" cy="6587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 defTabSz="804672">
              <a:defRPr sz="3400"/>
            </a:lvl1pPr>
          </a:lstStyle>
          <a:p>
            <a:pPr/>
            <a:r>
              <a:t>React Lifecycle คืออะไร ?</a:t>
            </a:r>
          </a:p>
        </p:txBody>
      </p:sp>
      <p:sp>
        <p:nvSpPr>
          <p:cNvPr id="152" name="Content Placeholder 2"/>
          <p:cNvSpPr txBox="1"/>
          <p:nvPr>
            <p:ph type="body" idx="1"/>
          </p:nvPr>
        </p:nvSpPr>
        <p:spPr>
          <a:xfrm>
            <a:off x="1371600" y="1349375"/>
            <a:ext cx="9601200" cy="5268913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life cycle ของ React ที่จะมี method ไว้ใช้ควบคุมการแสดงผลของ UI ตั้งแต่ก่อนแสดงผล (before render) หลังแสดงผล (after render) หรือการแสดงผลใหม่อีกรอบ (re-render) แบ่ง life cycle ของ React ออกเป็น 2 แบบหลัก ๆ คือ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1.Mounting หรือ First time render จะทำงานแค่ครั้งแรกของการ render ของ component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2.Constructor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3.Updating หรือ re-render คือจะทำงานเมื่อเป็นการ re-render ไม่สามารถเรียกใช้งานขณะที่ first time render ได้ โดยแบ่งออกเป็น 2 life cycle คือ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3.1 props</a:t>
            </a:r>
            <a:r>
              <a:rPr sz="2000"/>
              <a:t> </a:t>
            </a:r>
            <a:r>
              <a:t>change</a:t>
            </a:r>
          </a:p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3.2 state change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1149890" y="257250"/>
            <a:ext cx="8292618" cy="683432"/>
          </a:xfrm>
          <a:prstGeom prst="rect">
            <a:avLst/>
          </a:prstGeom>
        </p:spPr>
        <p:txBody>
          <a:bodyPr/>
          <a:lstStyle>
            <a:lvl1pPr defTabSz="859536">
              <a:defRPr b="1" sz="36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Visual Studio และ React Native Extension Pack</a:t>
            </a:r>
          </a:p>
        </p:txBody>
      </p:sp>
      <p:sp>
        <p:nvSpPr>
          <p:cNvPr id="268" name="ทำการเปิด VSCode และไปที่ แทย ตามภาพ…"/>
          <p:cNvSpPr txBox="1"/>
          <p:nvPr>
            <p:ph type="body" sz="half" idx="1"/>
          </p:nvPr>
        </p:nvSpPr>
        <p:spPr>
          <a:xfrm>
            <a:off x="692101" y="993142"/>
            <a:ext cx="7388767" cy="3462874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ทำการเปิด VSCode และไปที่ แทย ตามภาพ</a:t>
            </a:r>
          </a:p>
          <a:p>
            <a:pPr marL="382586" indent="-382586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Extension ที่ต้องทำการติดตั้ง มีดังนี้</a:t>
            </a:r>
            <a:br/>
            <a:r>
              <a:t>- React Native Tools</a:t>
            </a:r>
            <a:br/>
            <a:r>
              <a:t>- React-Native/React/Redux snippets for es6/es7</a:t>
            </a:r>
            <a:br/>
            <a:r>
              <a:t>- Auto Close Tag</a:t>
            </a:r>
            <a:br/>
            <a:r>
              <a:t>- Auto Complete Tag</a:t>
            </a:r>
            <a:br/>
            <a:r>
              <a:t>- Auto Rename Tag</a:t>
            </a:r>
            <a:br/>
            <a:r>
              <a:t>- Color Highlight</a:t>
            </a:r>
            <a:br/>
            <a:r>
              <a:t>- vscode-icons</a:t>
            </a:r>
          </a:p>
        </p:txBody>
      </p:sp>
      <p:pic>
        <p:nvPicPr>
          <p:cNvPr id="269" name="Screen Shot 2564-06-19 at 16.32.53.png" descr="Screen Shot 2564-06-19 at 16.32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7089" y="790880"/>
            <a:ext cx="3753502" cy="527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xfrm>
            <a:off x="1371600" y="1589087"/>
            <a:ext cx="9601200" cy="717552"/>
          </a:xfrm>
          <a:prstGeom prst="rect">
            <a:avLst/>
          </a:prstGeom>
        </p:spPr>
        <p:txBody>
          <a:bodyPr/>
          <a:lstStyle>
            <a:lvl1pPr defTabSz="877822">
              <a:defRPr sz="4200"/>
            </a:lvl1pPr>
          </a:lstStyle>
          <a:p>
            <a:pPr/>
            <a:r>
              <a:t>Native Base ?</a:t>
            </a:r>
          </a:p>
        </p:txBody>
      </p:sp>
      <p:sp>
        <p:nvSpPr>
          <p:cNvPr id="272" name="Content Placeholder 2"/>
          <p:cNvSpPr txBox="1"/>
          <p:nvPr>
            <p:ph type="body" sz="quarter" idx="1"/>
          </p:nvPr>
        </p:nvSpPr>
        <p:spPr>
          <a:xfrm>
            <a:off x="1371600" y="2306638"/>
            <a:ext cx="9601200" cy="925514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NativeBase ซึ่งเป็น Framework ที่ช่วยสร้าง Components ต่างๆ มากมายสำหรับพัฒนา App โดยสามารถใช้ React Native เป็นฐานหลักสำหรับพัฒนา App 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1417319" y="3700463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คำสั่งสำหรับการติดตั้ง Native Base </a:t>
            </a:r>
          </a:p>
        </p:txBody>
      </p:sp>
      <p:sp>
        <p:nvSpPr>
          <p:cNvPr id="274" name="Rectangle 7"/>
          <p:cNvSpPr txBox="1"/>
          <p:nvPr/>
        </p:nvSpPr>
        <p:spPr>
          <a:xfrm>
            <a:off x="1417319" y="4332288"/>
            <a:ext cx="9509761" cy="893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npm install native-base –save</a:t>
            </a:r>
          </a:p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react-native link</a:t>
            </a:r>
          </a:p>
        </p:txBody>
      </p:sp>
      <p:pic>
        <p:nvPicPr>
          <p:cNvPr id="27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5237" y="69850"/>
            <a:ext cx="4581527" cy="18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xfrm>
            <a:off x="1295400" y="1547812"/>
            <a:ext cx="9601200" cy="812801"/>
          </a:xfrm>
          <a:prstGeom prst="rect">
            <a:avLst/>
          </a:prstGeom>
        </p:spPr>
        <p:txBody>
          <a:bodyPr/>
          <a:lstStyle/>
          <a:p>
            <a:pPr defTabSz="594359">
              <a:defRPr sz="2500"/>
            </a:pPr>
            <a:r>
              <a:t>React navigation ?</a:t>
            </a:r>
            <a:br/>
          </a:p>
        </p:txBody>
      </p:sp>
      <p:sp>
        <p:nvSpPr>
          <p:cNvPr id="278" name="Content Placeholder 2"/>
          <p:cNvSpPr txBox="1"/>
          <p:nvPr>
            <p:ph type="body" sz="quarter" idx="1"/>
          </p:nvPr>
        </p:nvSpPr>
        <p:spPr>
          <a:xfrm>
            <a:off x="1295400" y="2360613"/>
            <a:ext cx="9601200" cy="1360489"/>
          </a:xfrm>
          <a:prstGeom prst="rect">
            <a:avLst/>
          </a:prstGeom>
        </p:spPr>
        <p:txBody>
          <a:bodyPr/>
          <a:lstStyle>
            <a:lvl1pPr marL="382586" indent="-382586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React navigation คือ package ที่จะเข้ามาช่วย navigate ไปยังหน้าต่าง ๆ ภายในแอพ เช่น เมื่อเปิดแอพขึ้นมาแล้วให้แสดงหน้าอะไร หรือเมื่อ user กดปุ่มแล้วให้ไปหน้าไหน โดยการทำงานจะอยู่ในรูปแบบของ Stack โดยบทความนี้เราจะมา ทดลองใช้ StackNavigator</a:t>
            </a:r>
          </a:p>
        </p:txBody>
      </p:sp>
      <p:pic>
        <p:nvPicPr>
          <p:cNvPr id="27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287" y="71438"/>
            <a:ext cx="2511427" cy="156845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1"/>
          <p:cNvSpPr txBox="1"/>
          <p:nvPr/>
        </p:nvSpPr>
        <p:spPr>
          <a:xfrm>
            <a:off x="1417319" y="4189413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navigation </a:t>
            </a:r>
          </a:p>
        </p:txBody>
      </p:sp>
      <p:sp>
        <p:nvSpPr>
          <p:cNvPr id="281" name="Rectangle 7"/>
          <p:cNvSpPr txBox="1"/>
          <p:nvPr/>
        </p:nvSpPr>
        <p:spPr>
          <a:xfrm>
            <a:off x="1417319" y="4821238"/>
            <a:ext cx="9509761" cy="48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https://reactnavigation.org/docs/getting-started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1371600" y="270865"/>
            <a:ext cx="9601200" cy="8595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 ?</a:t>
            </a:r>
          </a:p>
        </p:txBody>
      </p:sp>
      <p:sp>
        <p:nvSpPr>
          <p:cNvPr id="284" name="Content Placeholder 2"/>
          <p:cNvSpPr txBox="1"/>
          <p:nvPr>
            <p:ph type="body" sz="quarter" idx="1"/>
          </p:nvPr>
        </p:nvSpPr>
        <p:spPr>
          <a:xfrm>
            <a:off x="1371600" y="1067682"/>
            <a:ext cx="9448800" cy="1376186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Redux เป็นไลบรารี่ที่เข้ามาช่วยจัดการกับ State โดยการรวม State ทั้งหมดมาไว้ที่เดียวกัน เพื่อให้แต่ละ Component สามารถเรียกใช้งาน State ได้อย่างอิสระ และเมื่อไหร่ที่ข้อมูลใน state มีการเปลี่ยนแปลงใน store Component ไหนที่มีการ subscribe state อยู่ก็จะทำการ render เพื่ออัพเดทค่าให้โดยอัตโนมัติ</a:t>
            </a:r>
          </a:p>
        </p:txBody>
      </p:sp>
      <p:pic>
        <p:nvPicPr>
          <p:cNvPr id="2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5047" y="2073275"/>
            <a:ext cx="4343402" cy="271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/>
          <p:nvPr/>
        </p:nvSpPr>
        <p:spPr>
          <a:xfrm>
            <a:off x="1417320" y="4908909"/>
            <a:ext cx="9509760" cy="63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React-Redux &amp; Redux </a:t>
            </a:r>
          </a:p>
        </p:txBody>
      </p:sp>
      <p:sp>
        <p:nvSpPr>
          <p:cNvPr id="287" name="Rectangle 7"/>
          <p:cNvSpPr txBox="1"/>
          <p:nvPr/>
        </p:nvSpPr>
        <p:spPr>
          <a:xfrm>
            <a:off x="1417320" y="5571650"/>
            <a:ext cx="9509760" cy="893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npm i react-redux redux</a:t>
            </a:r>
          </a:p>
          <a:p>
            <a:pPr marL="285750" indent="-285750">
              <a:buSzPct val="100000"/>
              <a:buChar char="-"/>
              <a:defRPr sz="2800" u="sng">
                <a:uFill>
                  <a:solidFill>
                    <a:schemeClr val="accent5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https://react-redux.js.org/tutorials/quick-start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/>
          <p:nvPr>
            <p:ph type="title"/>
          </p:nvPr>
        </p:nvSpPr>
        <p:spPr>
          <a:xfrm>
            <a:off x="3726562" y="129611"/>
            <a:ext cx="4434300" cy="907807"/>
          </a:xfrm>
          <a:prstGeom prst="rect">
            <a:avLst/>
          </a:prstGeom>
        </p:spPr>
        <p:txBody>
          <a:bodyPr/>
          <a:lstStyle>
            <a:lvl1pPr algn="ctr" defTabSz="704087">
              <a:defRPr sz="3300"/>
            </a:lvl1pPr>
          </a:lstStyle>
          <a:p>
            <a:pPr/>
            <a:r>
              <a:t>React-Redux &amp; Redux</a:t>
            </a:r>
          </a:p>
        </p:txBody>
      </p:sp>
      <p:sp>
        <p:nvSpPr>
          <p:cNvPr id="290" name="Content Placeholder 2"/>
          <p:cNvSpPr txBox="1"/>
          <p:nvPr>
            <p:ph type="body" sz="quarter" idx="1"/>
          </p:nvPr>
        </p:nvSpPr>
        <p:spPr>
          <a:xfrm>
            <a:off x="3616128" y="4738751"/>
            <a:ext cx="8438672" cy="1910788"/>
          </a:xfrm>
          <a:prstGeom prst="rect">
            <a:avLst/>
          </a:prstGeom>
        </p:spPr>
        <p:txBody>
          <a:bodyPr/>
          <a:lstStyle/>
          <a:p>
            <a: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โครงสร้างของ redux ประกอบไปด้วย 3 ส่วน คือ Action ,Reduces และ Store โดยวิธีการ import Redux เข้ามาตามภาพด้านบน</a:t>
            </a:r>
            <a:br/>
            <a:r>
              <a:t>- Action คือ เป็นตัวบอกว่าข้อมูลนั้นคืออะไร จะทำอะไรกับมัน ซึ่งมอง Action เป็น JavaScript Object ธรรมดาเลย เพียงแต่มีข้อจำกัดนึงคือ ต้องมี key ชื่อว่า Type</a:t>
            </a:r>
            <a:br/>
            <a:r>
              <a:t>- Reducers เปรียบเสมือนคล้ายๆ Controller คือจะเป็นตัวที่รับ Action มาเพื่อดูว่า Action นี้ต้องการจะทำอะไร จากนั้นก็ส่ง Action ไปหา Store นั่นเอง</a:t>
            </a:r>
            <a:br/>
            <a:r>
              <a:t>- Store เป็น Object ที่เอาไว้เก็บ State ของ Application และ 1 แอพมีเพียงแค่ 1 Store เท่านั้น</a:t>
            </a:r>
          </a:p>
        </p:txBody>
      </p:sp>
      <p:pic>
        <p:nvPicPr>
          <p:cNvPr id="291" name="Screen Shot 2564-06-19 at 16.55.58.png" descr="Screen Shot 2564-06-19 at 16.55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609" y="1031488"/>
            <a:ext cx="3250673" cy="416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 Shot 2564-06-19 at 16.57.26.png" descr="Screen Shot 2564-06-19 at 16.57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63" y="863418"/>
            <a:ext cx="7894096" cy="2340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 Shot 2564-06-19 at 16.58.29.png" descr="Screen Shot 2564-06-19 at 16.58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7133" y="1536538"/>
            <a:ext cx="5218757" cy="301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/>
          <p:nvPr>
            <p:ph type="title"/>
          </p:nvPr>
        </p:nvSpPr>
        <p:spPr>
          <a:xfrm>
            <a:off x="1371600" y="270865"/>
            <a:ext cx="9601200" cy="8595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</a:t>
            </a:r>
          </a:p>
        </p:txBody>
      </p:sp>
      <p:sp>
        <p:nvSpPr>
          <p:cNvPr id="296" name="Content Placeholder 2"/>
          <p:cNvSpPr txBox="1"/>
          <p:nvPr>
            <p:ph type="body" sz="quarter" idx="1"/>
          </p:nvPr>
        </p:nvSpPr>
        <p:spPr>
          <a:xfrm>
            <a:off x="603530" y="1024641"/>
            <a:ext cx="9448801" cy="435240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ตัวอย่าง Action</a:t>
            </a:r>
          </a:p>
        </p:txBody>
      </p:sp>
      <p:sp>
        <p:nvSpPr>
          <p:cNvPr id="297" name="Content Placeholder 2"/>
          <p:cNvSpPr txBox="1"/>
          <p:nvPr/>
        </p:nvSpPr>
        <p:spPr>
          <a:xfrm>
            <a:off x="7098996" y="1599674"/>
            <a:ext cx="4921835" cy="435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384047" indent="-384047" defTabSz="914400">
              <a:lnSpc>
                <a:spcPct val="94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ตัวอย่าง Reducers</a:t>
            </a:r>
          </a:p>
        </p:txBody>
      </p:sp>
      <p:pic>
        <p:nvPicPr>
          <p:cNvPr id="298" name="Screen Shot 2564-06-19 at 17.05.04.png" descr="Screen Shot 2564-06-19 at 17.0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53" y="1431007"/>
            <a:ext cx="6746144" cy="2883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Screen Shot 2564-06-19 at 17.05.27.png" descr="Screen Shot 2564-06-19 at 17.0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8247" y="2174706"/>
            <a:ext cx="5838186" cy="3403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1371600" y="270865"/>
            <a:ext cx="9601200" cy="85951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</a:t>
            </a:r>
          </a:p>
        </p:txBody>
      </p:sp>
      <p:sp>
        <p:nvSpPr>
          <p:cNvPr id="302" name="Content Placeholder 2"/>
          <p:cNvSpPr txBox="1"/>
          <p:nvPr>
            <p:ph type="body" sz="quarter" idx="1"/>
          </p:nvPr>
        </p:nvSpPr>
        <p:spPr>
          <a:xfrm>
            <a:off x="603530" y="1024641"/>
            <a:ext cx="9448801" cy="435240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การเรียกใช้งาน Redux</a:t>
            </a:r>
          </a:p>
        </p:txBody>
      </p:sp>
      <p:pic>
        <p:nvPicPr>
          <p:cNvPr id="303" name="Screen Shot 2564-06-19 at 17.07.15.png" descr="Screen Shot 2564-06-19 at 17.0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530" y="1389558"/>
            <a:ext cx="9448801" cy="234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564-06-19 at 17.07.53.png" descr="Screen Shot 2564-06-19 at 17.07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4968" y="2399836"/>
            <a:ext cx="4540199" cy="420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ontent Placeholder 2"/>
          <p:cNvSpPr txBox="1"/>
          <p:nvPr>
            <p:ph type="body" sz="half" idx="1"/>
          </p:nvPr>
        </p:nvSpPr>
        <p:spPr>
          <a:xfrm>
            <a:off x="1295400" y="1743074"/>
            <a:ext cx="9601200" cy="1839916"/>
          </a:xfrm>
          <a:prstGeom prst="rect">
            <a:avLst/>
          </a:prstGeom>
        </p:spPr>
        <p:txBody>
          <a:bodyPr/>
          <a:lstStyle/>
          <a:p>
            <a:pPr marL="384048" indent="-384048">
              <a:lnSpc>
                <a:spcPct val="84600"/>
              </a:lnSpc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Firebase คือ Project ที่ถูกออกแบบมาให้เป็น API และ Cloud Storage สำหรับพัฒนา Realtime Application รองรับหลาย Platform ทั้ง IOS App, Android App, Web App</a:t>
            </a:r>
          </a:p>
          <a:p>
            <a:pPr marL="384048" indent="-384048">
              <a:lnSpc>
                <a:spcPct val="84600"/>
              </a:lnSpc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Firebase Cloud Messaging (FCM) ระบบส่งข้อความแจ้งเตือน ใช้งานฟรีไม่จำกัดปริมาณข้อความ</a:t>
            </a:r>
          </a:p>
        </p:txBody>
      </p:sp>
      <p:pic>
        <p:nvPicPr>
          <p:cNvPr id="30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7912" y="168275"/>
            <a:ext cx="4956177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itle 1"/>
          <p:cNvSpPr txBox="1"/>
          <p:nvPr/>
        </p:nvSpPr>
        <p:spPr>
          <a:xfrm>
            <a:off x="1417319" y="3112293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Firebase </a:t>
            </a:r>
          </a:p>
        </p:txBody>
      </p:sp>
      <p:sp>
        <p:nvSpPr>
          <p:cNvPr id="309" name="Rectangle 8"/>
          <p:cNvSpPr txBox="1"/>
          <p:nvPr/>
        </p:nvSpPr>
        <p:spPr>
          <a:xfrm>
            <a:off x="1417319" y="3671888"/>
            <a:ext cx="9509761" cy="48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https://rnfirebase.io/</a:t>
            </a:r>
          </a:p>
        </p:txBody>
      </p:sp>
      <p:sp>
        <p:nvSpPr>
          <p:cNvPr id="310" name="Title 1"/>
          <p:cNvSpPr txBox="1"/>
          <p:nvPr/>
        </p:nvSpPr>
        <p:spPr>
          <a:xfrm>
            <a:off x="1417320" y="4247961"/>
            <a:ext cx="9509760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Project สำหรับ Application ที่</a:t>
            </a:r>
          </a:p>
        </p:txBody>
      </p:sp>
      <p:sp>
        <p:nvSpPr>
          <p:cNvPr id="311" name="Rectangle 8"/>
          <p:cNvSpPr txBox="1"/>
          <p:nvPr/>
        </p:nvSpPr>
        <p:spPr>
          <a:xfrm>
            <a:off x="1417320" y="4875951"/>
            <a:ext cx="9509760" cy="48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https://firebase.google.com/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1"/>
          <p:cNvSpPr txBox="1"/>
          <p:nvPr/>
        </p:nvSpPr>
        <p:spPr>
          <a:xfrm>
            <a:off x="1095057" y="350839"/>
            <a:ext cx="9509761" cy="63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การสร้าง Build APK (Android)</a:t>
            </a:r>
          </a:p>
        </p:txBody>
      </p:sp>
      <p:sp>
        <p:nvSpPr>
          <p:cNvPr id="314" name="Rectangle 12"/>
          <p:cNvSpPr txBox="1"/>
          <p:nvPr/>
        </p:nvSpPr>
        <p:spPr>
          <a:xfrm>
            <a:off x="1095057" y="1027516"/>
            <a:ext cx="9509761" cy="36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keytool -genkey -v -keystore my-release-key.keystore -alias my-key-alias -keyalg RSA -keysize 2048 -validity 10000</a:t>
            </a:r>
          </a:p>
        </p:txBody>
      </p:sp>
      <p:sp>
        <p:nvSpPr>
          <p:cNvPr id="315" name="Rectangle 3"/>
          <p:cNvSpPr txBox="1"/>
          <p:nvPr/>
        </p:nvSpPr>
        <p:spPr>
          <a:xfrm>
            <a:off x="1139199" y="1746345"/>
            <a:ext cx="8306435" cy="44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เปิดไฟล์ build.gradle และทำการเพิ่มโค้ดด้านล่างนี้เข้าไปครับ</a:t>
            </a:r>
          </a:p>
        </p:txBody>
      </p:sp>
      <p:sp>
        <p:nvSpPr>
          <p:cNvPr id="316" name="Rectangle 5"/>
          <p:cNvSpPr txBox="1"/>
          <p:nvPr/>
        </p:nvSpPr>
        <p:spPr>
          <a:xfrm>
            <a:off x="1130371" y="2551408"/>
            <a:ext cx="6004562" cy="249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signingConfigs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</a:t>
            </a:r>
            <a:r>
              <a:rPr>
                <a:solidFill>
                  <a:srgbClr val="008080"/>
                </a:solidFill>
              </a:rPr>
              <a:t>release</a:t>
            </a:r>
            <a: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</a:t>
            </a:r>
            <a:r>
              <a:rPr b="1">
                <a:solidFill>
                  <a:srgbClr val="000000"/>
                </a:solidFill>
              </a:rPr>
              <a:t>if</a:t>
            </a:r>
            <a:r>
              <a:t> 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2D7A"/>
                </a:solidFill>
              </a:rPr>
              <a:t>project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8080"/>
                </a:solidFill>
              </a:rPr>
              <a:t>hasProperty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DD1144"/>
                </a:solidFill>
              </a:rPr>
              <a:t>'MYAPP_RELEASE_STORE_FILE'</a:t>
            </a:r>
            <a:r>
              <a:rPr>
                <a:solidFill>
                  <a:srgbClr val="333333"/>
                </a:solidFill>
              </a:rPr>
              <a:t>))</a:t>
            </a:r>
            <a: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</a:t>
            </a:r>
            <a:r>
              <a:rPr>
                <a:solidFill>
                  <a:srgbClr val="008080"/>
                </a:solidFill>
              </a:rPr>
              <a:t>storeFile file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2D7A"/>
                </a:solidFill>
              </a:rPr>
              <a:t>MYAPP_RELEASE_STORE_FILE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</a:t>
            </a:r>
            <a:r>
              <a:rPr>
                <a:solidFill>
                  <a:srgbClr val="008080"/>
                </a:solidFill>
              </a:rPr>
              <a:t>storePassword MYAPP_RELEASE_STORE_PASSWORD</a:t>
            </a:r>
          </a:p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keyAlias MYAPP_RELEASE_KEY_ALIAS</a:t>
            </a:r>
          </a:p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keyPassword </a:t>
            </a:r>
            <a:r>
              <a:rPr>
                <a:solidFill>
                  <a:srgbClr val="002D7A"/>
                </a:solidFill>
              </a:rPr>
              <a:t>MYAPP_RELEASE_KEY</a:t>
            </a:r>
            <a:r>
              <a:rPr>
                <a:solidFill>
                  <a:srgbClr val="333333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PASSWORD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</a:t>
            </a:r>
            <a:r>
              <a:rPr>
                <a:solidFill>
                  <a:srgbClr val="333333"/>
                </a:solidFill>
              </a:rPr>
              <a:t>}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</a:t>
            </a:r>
            <a:r>
              <a:rPr>
                <a:solidFill>
                  <a:srgbClr val="333333"/>
                </a:solidFill>
              </a:rPr>
              <a:t>}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</a:t>
            </a:r>
            <a:r>
              <a:rPr>
                <a:solidFill>
                  <a:srgbClr val="333333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3"/>
          <p:cNvSpPr txBox="1"/>
          <p:nvPr/>
        </p:nvSpPr>
        <p:spPr>
          <a:xfrm>
            <a:off x="1041082" y="682625"/>
            <a:ext cx="8308024" cy="487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ทำการแก้ไขไฟล์ “gradle.properties” ที่ Directory “project\android” ดังนี้</a:t>
            </a:r>
          </a:p>
        </p:txBody>
      </p:sp>
      <p:graphicFrame>
        <p:nvGraphicFramePr>
          <p:cNvPr id="319" name="Table 1"/>
          <p:cNvGraphicFramePr/>
          <p:nvPr/>
        </p:nvGraphicFramePr>
        <p:xfrm>
          <a:off x="995362" y="1344612"/>
          <a:ext cx="6858001" cy="11890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5426"/>
                <a:gridCol w="6562574"/>
              </a:tblGrid>
              <a:tr h="11890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AAAAA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1</a:t>
                      </a:r>
                    </a:p>
                    <a:p>
                      <a:pPr defTabSz="914400">
                        <a:defRPr sz="1800">
                          <a:solidFill>
                            <a:srgbClr val="AAAAA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2</a:t>
                      </a:r>
                    </a:p>
                    <a:p>
                      <a:pPr defTabSz="914400">
                        <a:defRPr sz="1800">
                          <a:solidFill>
                            <a:srgbClr val="AAAAA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3</a:t>
                      </a:r>
                    </a:p>
                    <a:p>
                      <a:pPr defTabSz="914400">
                        <a:defRPr sz="1800">
                          <a:solidFill>
                            <a:srgbClr val="AAAAA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4</a:t>
                      </a:r>
                    </a:p>
                  </a:txBody>
                  <a:tcPr marL="45732" marR="45732" marT="45732" marB="45732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MYAPP_RELEASE_STORE_FILE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</a:t>
                      </a:r>
                      <a:r>
                        <a:t>my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release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key</a:t>
                      </a:r>
                      <a:r>
                        <a:rPr>
                          <a:solidFill>
                            <a:srgbClr val="333333"/>
                          </a:solidFill>
                        </a:rPr>
                        <a:t>.</a:t>
                      </a:r>
                      <a:r>
                        <a:rPr>
                          <a:solidFill>
                            <a:srgbClr val="008080"/>
                          </a:solidFill>
                        </a:rPr>
                        <a:t>keystore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MYAPP_RELEASE_KEY_ALIAS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</a:t>
                      </a:r>
                      <a:r>
                        <a:t>my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key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008080"/>
                          </a:solidFill>
                        </a:rPr>
                        <a:t>alias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MYAPP_RELEASE_STORE_PASSWORD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=****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MYAPP_RELEASE_KEY_PASSWORD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=****</a:t>
                      </a:r>
                    </a:p>
                  </a:txBody>
                  <a:tcPr marL="45732" marR="45732" marT="45732" marB="45732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8F8FF"/>
                    </a:solidFill>
                  </a:tcPr>
                </a:tc>
              </a:tr>
            </a:tbl>
          </a:graphicData>
        </a:graphic>
      </p:graphicFrame>
      <p:sp>
        <p:nvSpPr>
          <p:cNvPr id="320" name="Rectangle 4"/>
          <p:cNvSpPr txBox="1"/>
          <p:nvPr/>
        </p:nvSpPr>
        <p:spPr>
          <a:xfrm>
            <a:off x="1041082" y="2850939"/>
            <a:ext cx="7749855" cy="893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ทำการรันคำสั่ง cd android &amp;&amp; ./gradlew clean &amp;&amp; ./gradlew assembleRelease &amp;&amp; cd ..</a:t>
            </a:r>
          </a:p>
        </p:txBody>
      </p:sp>
      <p:sp>
        <p:nvSpPr>
          <p:cNvPr id="321" name="Rectangle 10"/>
          <p:cNvSpPr txBox="1"/>
          <p:nvPr/>
        </p:nvSpPr>
        <p:spPr>
          <a:xfrm>
            <a:off x="610869" y="4022725"/>
            <a:ext cx="10352725" cy="425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defRPr sz="2400">
                <a:solidFill>
                  <a:srgbClr val="FF0000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** หากไม่มีข้อผิดพลาดเราจะได้ไฟล์ชื่อ “app-release.apk” ใน Directory  “project\android\app\build\outputs\apk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 defTabSz="279394">
              <a:lnSpc>
                <a:spcPts val="4800"/>
              </a:lnSpc>
              <a:defRPr b="1" sz="2583">
                <a:solidFill>
                  <a:srgbClr val="292929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Constructor</a:t>
            </a:r>
          </a:p>
        </p:txBody>
      </p:sp>
      <p:sp>
        <p:nvSpPr>
          <p:cNvPr id="155" name="constructor() จะเป็น method แรกที่ถูกทำงานก่อนการ render() โดยเรามักจะ initial state หรือ bind method ไว้ที่นี้เป็นส่วนใหญ่ ถ้าหากเราไม่ได้ทำทั้งสองอย่างนี้ก็ไม่จำเป็นต้องเขียน constructor() ก็ได้นะ…"/>
          <p:cNvSpPr txBox="1"/>
          <p:nvPr/>
        </p:nvSpPr>
        <p:spPr>
          <a:xfrm>
            <a:off x="1389377" y="1386765"/>
            <a:ext cx="10530994" cy="1550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292929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constructor() จะเป็น method แรกที่ถูกทำงานก่อนการ render() โดยเรามักจะ initial state หรือ bind method ไว้ที่นี้เป็นส่วนใหญ่ ถ้าหากเราไม่ได้ทำทั้งสองอย่างนี้ก็ไม่จำเป็นต้องเขียน constructor() ก็ได้นะ</a:t>
            </a:r>
          </a:p>
          <a:p>
            <a:pPr>
              <a:defRPr sz="2800">
                <a:solidFill>
                  <a:srgbClr val="292929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</a:p>
          <a:p>
            <a:pPr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t>ตัวอย่างการใช้งาน constructor()</a:t>
            </a:r>
          </a:p>
        </p:txBody>
      </p:sp>
      <p:pic>
        <p:nvPicPr>
          <p:cNvPr id="156" name="Screen Shot 2564-06-19 at 15.29.32.png" descr="Screen Shot 2564-06-19 at 15.2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73" y="2974211"/>
            <a:ext cx="9753601" cy="304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/>
        </p:nvSpPr>
        <p:spPr>
          <a:xfrm>
            <a:off x="1095057" y="350839"/>
            <a:ext cx="9509761" cy="63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การสร้าง Build iOS</a:t>
            </a:r>
          </a:p>
        </p:txBody>
      </p:sp>
      <p:sp>
        <p:nvSpPr>
          <p:cNvPr id="324" name="เปิด Project ด้วย Xcode แลพทำการ ตั้ง run device เป็น Any iOS Device (atm64, armv7)"/>
          <p:cNvSpPr txBox="1"/>
          <p:nvPr>
            <p:ph type="body" sz="quarter" idx="1"/>
          </p:nvPr>
        </p:nvSpPr>
        <p:spPr>
          <a:xfrm>
            <a:off x="1125537" y="1041197"/>
            <a:ext cx="9940926" cy="463565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Project ด้วย Xcode แลพทำการ ตั้ง run device เป็น Any iOS Device (atm64, armv7)</a:t>
            </a:r>
          </a:p>
        </p:txBody>
      </p:sp>
      <p:pic>
        <p:nvPicPr>
          <p:cNvPr id="325" name="Screen Shot 2564-06-19 at 17.21.11.png" descr="Screen Shot 2564-06-19 at 17.2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948" y="1561707"/>
            <a:ext cx="9934104" cy="4974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/>
        </p:nvSpPr>
        <p:spPr>
          <a:xfrm>
            <a:off x="1095057" y="350839"/>
            <a:ext cx="9509761" cy="63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การสร้าง Build iOS</a:t>
            </a:r>
          </a:p>
        </p:txBody>
      </p:sp>
      <p:sp>
        <p:nvSpPr>
          <p:cNvPr id="328" name="ทำการไปที่เมนู ตามภาพด้านล่าง"/>
          <p:cNvSpPr txBox="1"/>
          <p:nvPr>
            <p:ph type="body" sz="quarter" idx="1"/>
          </p:nvPr>
        </p:nvSpPr>
        <p:spPr>
          <a:xfrm>
            <a:off x="1125537" y="1041197"/>
            <a:ext cx="9940926" cy="463565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ทำการไปที่เมนู ตามภาพด้านล่าง</a:t>
            </a:r>
          </a:p>
        </p:txBody>
      </p:sp>
      <p:pic>
        <p:nvPicPr>
          <p:cNvPr id="329" name="Screen Shot 2564-06-19 at 17.23.09.png" descr="Screen Shot 2564-06-19 at 17.2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645" y="1416564"/>
            <a:ext cx="7953634" cy="5014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/>
          <p:nvPr/>
        </p:nvSpPr>
        <p:spPr>
          <a:xfrm>
            <a:off x="1095057" y="350839"/>
            <a:ext cx="9509761" cy="63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การสร้าง Build iOS</a:t>
            </a:r>
          </a:p>
        </p:txBody>
      </p:sp>
      <p:sp>
        <p:nvSpPr>
          <p:cNvPr id="332" name="หลังจาก ทำการ Archive เสร็จแล้ว จะได้ ดังภาพ ให้ทำการ คลิ๊กที่ Validate App ก่อนทำการ คลิ๊ก Distribute App เพื่อทำการตรวจสอบความเรียบร้อยการการ นำขึ้น App Store"/>
          <p:cNvSpPr txBox="1"/>
          <p:nvPr>
            <p:ph type="body" sz="quarter" idx="1"/>
          </p:nvPr>
        </p:nvSpPr>
        <p:spPr>
          <a:xfrm>
            <a:off x="1125537" y="1041197"/>
            <a:ext cx="3024803" cy="5460621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หลังจาก ทำการ Archive เสร็จแล้ว จะได้ ดังภาพ ให้ทำการ คลิ๊กที่ Validate App ก่อนทำการ คลิ๊ก Distribute App เพื่อทำการตรวจสอบความเรียบร้อยการการ นำขึ้น App Store</a:t>
            </a:r>
          </a:p>
        </p:txBody>
      </p:sp>
      <p:pic>
        <p:nvPicPr>
          <p:cNvPr id="333" name="Screen Shot 2564-06-19 at 17.24.22.png" descr="Screen Shot 2564-06-19 at 17.24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8452" y="1197926"/>
            <a:ext cx="8418581" cy="557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/>
        </p:nvSpPr>
        <p:spPr>
          <a:xfrm>
            <a:off x="1095057" y="966788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คำสั่งเพิ่มเติมสำหรับการแก้ปัญหา</a:t>
            </a:r>
          </a:p>
        </p:txBody>
      </p:sp>
      <p:sp>
        <p:nvSpPr>
          <p:cNvPr id="336" name="Rectangle 2"/>
          <p:cNvSpPr txBox="1"/>
          <p:nvPr/>
        </p:nvSpPr>
        <p:spPr>
          <a:xfrm>
            <a:off x="1095056" y="1600200"/>
            <a:ext cx="2840126" cy="487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npm start -- --reset-cache</a:t>
            </a:r>
          </a:p>
        </p:txBody>
      </p:sp>
      <p:sp>
        <p:nvSpPr>
          <p:cNvPr id="337" name="Rectangle 10"/>
          <p:cNvSpPr txBox="1"/>
          <p:nvPr/>
        </p:nvSpPr>
        <p:spPr>
          <a:xfrm>
            <a:off x="1095056" y="2582864"/>
            <a:ext cx="6004562" cy="893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cd android &amp;&amp; ./gradlew clean &amp;&amp; cd ..</a:t>
            </a:r>
          </a:p>
          <a:p>
            <a: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rm -rf ~/.gradle/caches/</a:t>
            </a:r>
          </a:p>
        </p:txBody>
      </p:sp>
      <p:sp>
        <p:nvSpPr>
          <p:cNvPr id="338" name="Rectangle 14"/>
          <p:cNvSpPr txBox="1"/>
          <p:nvPr/>
        </p:nvSpPr>
        <p:spPr>
          <a:xfrm>
            <a:off x="1095056" y="2081214"/>
            <a:ext cx="4063034" cy="48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rm -rf node_modules &amp;&amp; npm install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First time render </a:t>
            </a:r>
          </a:p>
        </p:txBody>
      </p:sp>
      <p:pic>
        <p:nvPicPr>
          <p:cNvPr id="15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1465262"/>
            <a:ext cx="6288088" cy="4483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Re-render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0225" y="2295525"/>
            <a:ext cx="3228975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6588" y="2581275"/>
            <a:ext cx="3495677" cy="3257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 10"/>
          <p:cNvSpPr txBox="1"/>
          <p:nvPr/>
        </p:nvSpPr>
        <p:spPr>
          <a:xfrm>
            <a:off x="3900170" y="1781176"/>
            <a:ext cx="1510029" cy="3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props change</a:t>
            </a:r>
          </a:p>
        </p:txBody>
      </p:sp>
      <p:sp>
        <p:nvSpPr>
          <p:cNvPr id="165" name="Rectangle 12"/>
          <p:cNvSpPr txBox="1"/>
          <p:nvPr/>
        </p:nvSpPr>
        <p:spPr>
          <a:xfrm>
            <a:off x="8029257" y="2149476"/>
            <a:ext cx="1488769" cy="3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state change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1149891" y="490869"/>
            <a:ext cx="9892218" cy="630435"/>
          </a:xfrm>
          <a:prstGeom prst="rect">
            <a:avLst/>
          </a:prstGeom>
        </p:spPr>
        <p:txBody>
          <a:bodyPr/>
          <a:lstStyle>
            <a:lvl1pPr defTabSz="822958">
              <a:defRPr sz="35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เครื่องมือในการพัฒนาแอพพลิเคชั่นการติดตั้งและเรียนรู้การใช้เครื่องมือในการพัฒนา</a:t>
            </a:r>
          </a:p>
        </p:txBody>
      </p:sp>
      <p:sp>
        <p:nvSpPr>
          <p:cNvPr id="168" name="Rectangle 3"/>
          <p:cNvSpPr txBox="1"/>
          <p:nvPr/>
        </p:nvSpPr>
        <p:spPr>
          <a:xfrm>
            <a:off x="1155549" y="1490877"/>
            <a:ext cx="8514223" cy="3876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NodeJS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React Native และ Watchman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Visual Studio และ React Native Extension Pack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XCode 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Android Studio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การใช้งาน React Native CLI เบื้องต้นสำหรับ Windows และ MacOS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การทำ code format, code completion และ อื่นๆ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การวิเคราะห์ Error ตอน compile time</a:t>
            </a:r>
          </a:p>
          <a:p>
            <a:pPr marL="457200" indent="-317500">
              <a:lnSpc>
                <a:spcPct val="1200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การใช้งาน Native Base เบื้องต้น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1" name="ติดตั้ง Xcode…"/>
          <p:cNvSpPr txBox="1"/>
          <p:nvPr>
            <p:ph type="body" idx="1"/>
          </p:nvPr>
        </p:nvSpPr>
        <p:spPr>
          <a:xfrm>
            <a:off x="794067" y="929527"/>
            <a:ext cx="10435058" cy="5662336"/>
          </a:xfrm>
          <a:prstGeom prst="rect">
            <a:avLst/>
          </a:prstGeom>
        </p:spPr>
        <p:txBody>
          <a:bodyPr/>
          <a:lstStyle/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Xcode</a:t>
            </a:r>
          </a:p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Android Studio</a:t>
            </a:r>
          </a:p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Homebrew </a:t>
            </a:r>
            <a:br/>
            <a:r>
              <a:t>- Homebrew คือ ตัวจัดการโปรแกรม ลบ ติดตั้ง โดยใช้คำสั่งใน terminal</a:t>
            </a:r>
            <a:br/>
            <a:r>
              <a:t>- ให้เข้าเว็บ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http://brew.sh/</a:t>
            </a:r>
            <a:r>
              <a:t>  แล้วให้ copy คำสั่งมารันใน terminal</a:t>
            </a:r>
            <a:br/>
            <a:r>
              <a:t>- หลังจากทำการ run คำสั่งที่ได้จากเว็บเสร็จแล้วให้ทำการ พิมพ์คำสั่ง brew update ใน terminal</a:t>
            </a:r>
          </a:p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NPM / NodeJS </a:t>
            </a:r>
            <a:br/>
            <a:r>
              <a:t>- NPM คือ ตัวช่วยดาวน์โหลดโปรแกรม package มาที่เครื่องเราโดยใช้แค่ชื่อ</a:t>
            </a:r>
            <a:br/>
            <a:r>
              <a:t>- เข้าไปที่เว็บ </a:t>
            </a:r>
            <a:r>
              <a:rPr>
                <a:solidFill>
                  <a:srgbClr val="5893E5"/>
                </a:solidFill>
              </a:rPr>
              <a:t>https://nodejs.org/en/</a:t>
            </a:r>
            <a:r>
              <a:t> แล้วดาวน์โหลดไฟล์ current version</a:t>
            </a:r>
            <a:br/>
            <a:r>
              <a:t>- หลังจากทำการติดตั้งเสร็จให้ ทำการเปิด terminal และพิมพ์คำสั่ง npm -v</a:t>
            </a:r>
          </a:p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ติดตั้ว Watchman</a:t>
            </a:r>
            <a:br/>
            <a:r>
              <a:t>- Watchman เป็นเครื่องมือที่ใช้สำหรับจับตาดูการเปลี่ยนแปลงไฟล์ต่างๆ</a:t>
            </a:r>
            <a:br/>
            <a:r>
              <a:t>- เปิด terminal และพิมพ์คำสั่ง brew install watchman</a:t>
            </a:r>
            <a:endParaRPr>
              <a:solidFill>
                <a:srgbClr val="333333"/>
              </a:solidFill>
            </a:endParaRPr>
          </a:p>
          <a:p>
            <a:pPr marL="363457" indent="-363457" defTabSz="868680">
              <a:spcBef>
                <a:spcPts val="900"/>
              </a:spcBef>
              <a:buFont typeface="Arial"/>
              <a:buChar char="•"/>
              <a:defRPr sz="26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React Native CLI</a:t>
            </a:r>
            <a:br/>
            <a:r>
              <a:t>- </a:t>
            </a:r>
            <a:r>
              <a:rPr>
                <a:solidFill>
                  <a:srgbClr val="000000"/>
                </a:solidFill>
              </a:rPr>
              <a:t>sudo npm install -g react-native-cli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xfrm>
            <a:off x="1149890" y="257250"/>
            <a:ext cx="5669963" cy="630435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4" name="การตั้งค่า AndroidSDK สำหรับ Android Studio - ในการพัฒนา Android Application บน Mac OS จำเป็นต้องทำการตั้งค่า Parth Android SDK ให้กับเครื่อง Mac OS ด้วย - ทำการเปิด terminal และ พิมพ์คำสั่ง sudo ~/.bash_profile และทำการใส่ รหัสผ่านของเครื่อง - Copy Part"/>
          <p:cNvSpPr txBox="1"/>
          <p:nvPr>
            <p:ph type="body" idx="1"/>
          </p:nvPr>
        </p:nvSpPr>
        <p:spPr>
          <a:xfrm>
            <a:off x="794067" y="919443"/>
            <a:ext cx="10435058" cy="5120488"/>
          </a:xfrm>
          <a:prstGeom prst="rect">
            <a:avLst/>
          </a:prstGeom>
        </p:spPr>
        <p:txBody>
          <a:bodyPr/>
          <a:lstStyle/>
          <a:p>
            <a:pPr marL="382586" indent="-382586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การตั้งค่า AndroidSDK สำหรับ Android Studio</a:t>
            </a:r>
            <a:br/>
            <a:r>
              <a:t>- ในการพัฒนา Android Application บน Mac OS จำเป็นต้องทำการตั้งค่า Parth Android SDK ให้กับเครื่อง Mac OS ด้วย</a:t>
            </a:r>
            <a:br/>
            <a:r>
              <a:t>- ทำการเปิด terminal และ พิมพ์คำสั่ง sudo ~/.bash_profile และทำการใส่ รหัสผ่านของเครื่อง</a:t>
            </a:r>
            <a:br/>
            <a:r>
              <a:t>- Copy Parth ไปวางบน .bash_profil</a:t>
            </a:r>
            <a:br/>
            <a:r>
              <a:t>export ANDROID_HOME=$HOME/Library/Android/sdk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ANDROID_SDK_ROOT=$HOME/Library/Android/sdk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PATH=$PATH:$ANDROID_HOME/emulator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PATH=$PATH:$ANDROID_HOME/tools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PATH=$PATH:$ANDROID_HOME/tools/bin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PATH=$PATH:$ANDROID_HOME/platform-tools</a:t>
            </a:r>
            <a:br/>
            <a:r>
              <a:t>     - และทำการบันทึก พร้อม run คำสั่ง source ~/.bash_profile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